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dec2b954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dec2b954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Sz - I would mention something about plate boundaries and fault lines being primarily where all the others are - can see the hawaii hot spot in the middle of the ring of fire too</a:t>
            </a:r>
            <a:endParaRPr/>
          </a:p>
          <a:p>
            <a:pPr indent="0" lvl="0" marL="0" rtl="0" algn="l">
              <a:spcBef>
                <a:spcPts val="0"/>
              </a:spcBef>
              <a:spcAft>
                <a:spcPts val="0"/>
              </a:spcAft>
              <a:buNone/>
            </a:pPr>
            <a:r>
              <a:rPr lang="en"/>
              <a:t>Ocean stuffs -&gt; plate boundaries - mid plate -&gt; fault line stuff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dec2b9540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dec2b9540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dec2b9540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dec2b9540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ee936330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ee936330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ee936330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ee936330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dec2b954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dec2b954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dec2b9540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dec2b9540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dec2b954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dec2b954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dec2b9540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dec2b9540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92E"/>
                </a:solidFill>
                <a:highlight>
                  <a:srgbClr val="FFFFFF"/>
                </a:highlight>
              </a:rPr>
              <a:t>A logarithmic scale that reflects the strength of an earthquake and the effect the quake may have</a:t>
            </a:r>
            <a:endParaRPr sz="1200">
              <a:solidFill>
                <a:srgbClr val="24292E"/>
              </a:solidFill>
              <a:highlight>
                <a:srgbClr val="FFFFFF"/>
              </a:highlight>
            </a:endParaRPr>
          </a:p>
          <a:p>
            <a:pPr indent="0" lvl="0" marL="0" rtl="0" algn="l">
              <a:lnSpc>
                <a:spcPct val="115000"/>
              </a:lnSpc>
              <a:spcBef>
                <a:spcPts val="1200"/>
              </a:spcBef>
              <a:spcAft>
                <a:spcPts val="1200"/>
              </a:spcAft>
              <a:buNone/>
            </a:pPr>
            <a:r>
              <a:rPr lang="en" sz="1200">
                <a:solidFill>
                  <a:srgbClr val="24292E"/>
                </a:solidFill>
                <a:highlight>
                  <a:srgbClr val="FFFFFF"/>
                </a:highlight>
              </a:rPr>
              <a:t>Each integer increase represents a 10-fold increase in quake magnitude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dec2b954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dec2b954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8dec2b954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dec2b954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dec2b9540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dec2b9540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ee93633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ee93633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really need more than 1 year of data to determine if time of year is significant. </a:t>
            </a:r>
            <a:endParaRPr/>
          </a:p>
          <a:p>
            <a:pPr indent="0" lvl="0" marL="0" rtl="0" algn="l">
              <a:spcBef>
                <a:spcPts val="0"/>
              </a:spcBef>
              <a:spcAft>
                <a:spcPts val="0"/>
              </a:spcAft>
              <a:buNone/>
            </a:pPr>
            <a:r>
              <a:rPr lang="en">
                <a:latin typeface="Calibri"/>
                <a:ea typeface="Calibri"/>
                <a:cs typeface="Calibri"/>
                <a:sym typeface="Calibri"/>
              </a:rPr>
              <a:t>-In 2019 96% of all earthquakes occured in the Northern Hemisphere vs. 3.8% in the Southern Hemisphere.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dec2b95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dec2b95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dec2b954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dec2b954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hyperlink" Target="https://www.forbes.com/sites/sungardas/2014/10/27/how-the-loma-prieta-earthquake-pushed-me-into-the-disaster-recovery-business-and-others-out-of-business/#4c1209656c3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arthquake.usgs.g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hyperlink" Target="https://www.youtube.com/watch?v=_q_2VdqiKb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Tremors Analysis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Thampi, Jennie, Sarah, Robin, Meg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are earthquakes most common?</a:t>
            </a:r>
            <a:endParaRPr/>
          </a:p>
        </p:txBody>
      </p:sp>
      <p:sp>
        <p:nvSpPr>
          <p:cNvPr id="195" name="Google Shape;195;p22"/>
          <p:cNvSpPr txBox="1"/>
          <p:nvPr>
            <p:ph idx="1" type="body"/>
          </p:nvPr>
        </p:nvSpPr>
        <p:spPr>
          <a:xfrm>
            <a:off x="819150" y="14556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t>T</a:t>
            </a:r>
            <a:r>
              <a:rPr b="1" lang="en" sz="1700"/>
              <a:t>he Ring of Fire	</a:t>
            </a:r>
            <a:r>
              <a:rPr lang="en" sz="1700"/>
              <a:t>				vs.		</a:t>
            </a:r>
            <a:r>
              <a:rPr b="1" lang="en" sz="1700"/>
              <a:t>All continents</a:t>
            </a:r>
            <a:endParaRPr b="1" sz="1700"/>
          </a:p>
        </p:txBody>
      </p:sp>
      <p:pic>
        <p:nvPicPr>
          <p:cNvPr id="196" name="Google Shape;196;p22"/>
          <p:cNvPicPr preferRelativeResize="0"/>
          <p:nvPr/>
        </p:nvPicPr>
        <p:blipFill>
          <a:blip r:embed="rId3">
            <a:alphaModFix/>
          </a:blip>
          <a:stretch>
            <a:fillRect/>
          </a:stretch>
        </p:blipFill>
        <p:spPr>
          <a:xfrm>
            <a:off x="228175" y="1851825"/>
            <a:ext cx="4138574" cy="2586609"/>
          </a:xfrm>
          <a:prstGeom prst="rect">
            <a:avLst/>
          </a:prstGeom>
          <a:noFill/>
          <a:ln>
            <a:noFill/>
          </a:ln>
        </p:spPr>
      </p:pic>
      <p:pic>
        <p:nvPicPr>
          <p:cNvPr id="197" name="Google Shape;197;p22"/>
          <p:cNvPicPr preferRelativeResize="0"/>
          <p:nvPr/>
        </p:nvPicPr>
        <p:blipFill>
          <a:blip r:embed="rId4">
            <a:alphaModFix/>
          </a:blip>
          <a:stretch>
            <a:fillRect/>
          </a:stretch>
        </p:blipFill>
        <p:spPr>
          <a:xfrm>
            <a:off x="4726275" y="1846488"/>
            <a:ext cx="3936700" cy="2597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634125" y="4089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Does earthquake depth have a correlation to strength?</a:t>
            </a:r>
            <a:endParaRPr sz="2200"/>
          </a:p>
        </p:txBody>
      </p:sp>
      <p:sp>
        <p:nvSpPr>
          <p:cNvPr id="203" name="Google Shape;203;p23"/>
          <p:cNvSpPr txBox="1"/>
          <p:nvPr>
            <p:ph idx="1" type="body"/>
          </p:nvPr>
        </p:nvSpPr>
        <p:spPr>
          <a:xfrm>
            <a:off x="265800" y="925025"/>
            <a:ext cx="4306200" cy="111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Doesn’t appear to be much of a relationship between these two variables</a:t>
            </a:r>
            <a:endParaRPr/>
          </a:p>
          <a:p>
            <a:pPr indent="-311150" lvl="0" marL="457200" rtl="0" algn="l">
              <a:spcBef>
                <a:spcPts val="0"/>
              </a:spcBef>
              <a:spcAft>
                <a:spcPts val="0"/>
              </a:spcAft>
              <a:buSzPts val="1300"/>
              <a:buChar char="●"/>
            </a:pPr>
            <a:r>
              <a:rPr lang="en"/>
              <a:t>Shallow depths (&lt;200km) seem to be able to produce any magnitude of earthquake</a:t>
            </a:r>
            <a:endParaRPr/>
          </a:p>
        </p:txBody>
      </p:sp>
      <p:pic>
        <p:nvPicPr>
          <p:cNvPr id="204" name="Google Shape;204;p23"/>
          <p:cNvPicPr preferRelativeResize="0"/>
          <p:nvPr/>
        </p:nvPicPr>
        <p:blipFill>
          <a:blip r:embed="rId3">
            <a:alphaModFix/>
          </a:blip>
          <a:stretch>
            <a:fillRect/>
          </a:stretch>
        </p:blipFill>
        <p:spPr>
          <a:xfrm>
            <a:off x="474825" y="2128313"/>
            <a:ext cx="3497175" cy="2653975"/>
          </a:xfrm>
          <a:prstGeom prst="rect">
            <a:avLst/>
          </a:prstGeom>
          <a:noFill/>
          <a:ln>
            <a:noFill/>
          </a:ln>
        </p:spPr>
      </p:pic>
      <p:sp>
        <p:nvSpPr>
          <p:cNvPr id="205" name="Google Shape;205;p23"/>
          <p:cNvSpPr txBox="1"/>
          <p:nvPr>
            <p:ph idx="1" type="body"/>
          </p:nvPr>
        </p:nvSpPr>
        <p:spPr>
          <a:xfrm>
            <a:off x="4614425" y="1010825"/>
            <a:ext cx="4306200" cy="111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What about depth and significance?</a:t>
            </a:r>
            <a:endParaRPr/>
          </a:p>
          <a:p>
            <a:pPr indent="-311150" lvl="0" marL="457200" rtl="0" algn="l">
              <a:spcBef>
                <a:spcPts val="0"/>
              </a:spcBef>
              <a:spcAft>
                <a:spcPts val="0"/>
              </a:spcAft>
              <a:buSzPts val="1300"/>
              <a:buChar char="●"/>
            </a:pPr>
            <a:r>
              <a:rPr lang="en"/>
              <a:t>Very similar values for correl coeff and r-squared</a:t>
            </a:r>
            <a:endParaRPr/>
          </a:p>
          <a:p>
            <a:pPr indent="-311150" lvl="0" marL="457200" rtl="0" algn="l">
              <a:spcBef>
                <a:spcPts val="0"/>
              </a:spcBef>
              <a:spcAft>
                <a:spcPts val="0"/>
              </a:spcAft>
              <a:buSzPts val="1300"/>
              <a:buChar char="●"/>
            </a:pPr>
            <a:r>
              <a:rPr lang="en"/>
              <a:t>Shallow earthquakes do seem to be the most significant events</a:t>
            </a:r>
            <a:endParaRPr/>
          </a:p>
        </p:txBody>
      </p:sp>
      <p:pic>
        <p:nvPicPr>
          <p:cNvPr id="206" name="Google Shape;206;p23"/>
          <p:cNvPicPr preferRelativeResize="0"/>
          <p:nvPr/>
        </p:nvPicPr>
        <p:blipFill>
          <a:blip r:embed="rId4">
            <a:alphaModFix/>
          </a:blip>
          <a:stretch>
            <a:fillRect/>
          </a:stretch>
        </p:blipFill>
        <p:spPr>
          <a:xfrm>
            <a:off x="4990300" y="2128325"/>
            <a:ext cx="3695966" cy="271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782150" y="4385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Does earthquake depth have a correlation to strength?</a:t>
            </a:r>
            <a:endParaRPr/>
          </a:p>
        </p:txBody>
      </p:sp>
      <p:sp>
        <p:nvSpPr>
          <p:cNvPr id="212" name="Google Shape;212;p24"/>
          <p:cNvSpPr txBox="1"/>
          <p:nvPr>
            <p:ph idx="1" type="body"/>
          </p:nvPr>
        </p:nvSpPr>
        <p:spPr>
          <a:xfrm>
            <a:off x="197850" y="1104525"/>
            <a:ext cx="4306200" cy="111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What about significance and magnitude?</a:t>
            </a:r>
            <a:endParaRPr/>
          </a:p>
          <a:p>
            <a:pPr indent="-311150" lvl="0" marL="457200" rtl="0" algn="l">
              <a:spcBef>
                <a:spcPts val="0"/>
              </a:spcBef>
              <a:spcAft>
                <a:spcPts val="0"/>
              </a:spcAft>
              <a:buSzPts val="1300"/>
              <a:buChar char="●"/>
            </a:pPr>
            <a:r>
              <a:rPr lang="en"/>
              <a:t>High correlation coefficient and r-squared!</a:t>
            </a:r>
            <a:endParaRPr/>
          </a:p>
          <a:p>
            <a:pPr indent="-311150" lvl="0" marL="457200" rtl="0" algn="l">
              <a:spcBef>
                <a:spcPts val="0"/>
              </a:spcBef>
              <a:spcAft>
                <a:spcPts val="0"/>
              </a:spcAft>
              <a:buSzPts val="1300"/>
              <a:buChar char="●"/>
            </a:pPr>
            <a:r>
              <a:rPr lang="en"/>
              <a:t>More like a non-linear correlation - Similar to Richter</a:t>
            </a:r>
            <a:endParaRPr/>
          </a:p>
        </p:txBody>
      </p:sp>
      <p:pic>
        <p:nvPicPr>
          <p:cNvPr id="213" name="Google Shape;213;p24"/>
          <p:cNvPicPr preferRelativeResize="0"/>
          <p:nvPr/>
        </p:nvPicPr>
        <p:blipFill>
          <a:blip r:embed="rId3">
            <a:alphaModFix/>
          </a:blip>
          <a:stretch>
            <a:fillRect/>
          </a:stretch>
        </p:blipFill>
        <p:spPr>
          <a:xfrm>
            <a:off x="365350" y="2086974"/>
            <a:ext cx="3882550" cy="2775550"/>
          </a:xfrm>
          <a:prstGeom prst="rect">
            <a:avLst/>
          </a:prstGeom>
          <a:noFill/>
          <a:ln>
            <a:noFill/>
          </a:ln>
        </p:spPr>
      </p:pic>
      <p:sp>
        <p:nvSpPr>
          <p:cNvPr id="214" name="Google Shape;214;p24"/>
          <p:cNvSpPr txBox="1"/>
          <p:nvPr>
            <p:ph idx="1" type="body"/>
          </p:nvPr>
        </p:nvSpPr>
        <p:spPr>
          <a:xfrm>
            <a:off x="5071850" y="1274775"/>
            <a:ext cx="3216000" cy="9102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b="1" lang="en" sz="1500"/>
              <a:t>Plot magnitude, significance and depth to see all variables</a:t>
            </a:r>
            <a:endParaRPr b="1" sz="1500"/>
          </a:p>
        </p:txBody>
      </p:sp>
      <p:pic>
        <p:nvPicPr>
          <p:cNvPr id="215" name="Google Shape;215;p24"/>
          <p:cNvPicPr preferRelativeResize="0"/>
          <p:nvPr/>
        </p:nvPicPr>
        <p:blipFill>
          <a:blip r:embed="rId4">
            <a:alphaModFix/>
          </a:blip>
          <a:stretch>
            <a:fillRect/>
          </a:stretch>
        </p:blipFill>
        <p:spPr>
          <a:xfrm>
            <a:off x="4692325" y="1975999"/>
            <a:ext cx="4145425" cy="285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634125" y="4089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Does earthquake depth have a correlation to location?</a:t>
            </a:r>
            <a:endParaRPr sz="2200"/>
          </a:p>
        </p:txBody>
      </p:sp>
      <p:sp>
        <p:nvSpPr>
          <p:cNvPr id="221" name="Google Shape;221;p25"/>
          <p:cNvSpPr txBox="1"/>
          <p:nvPr>
            <p:ph idx="1" type="body"/>
          </p:nvPr>
        </p:nvSpPr>
        <p:spPr>
          <a:xfrm>
            <a:off x="265800" y="925025"/>
            <a:ext cx="4306200" cy="145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There are some</a:t>
            </a:r>
            <a:r>
              <a:rPr lang="en"/>
              <a:t> relationship between these two variables</a:t>
            </a:r>
            <a:endParaRPr/>
          </a:p>
          <a:p>
            <a:pPr indent="-311150" lvl="0" marL="457200" rtl="0" algn="l">
              <a:spcBef>
                <a:spcPts val="0"/>
              </a:spcBef>
              <a:spcAft>
                <a:spcPts val="0"/>
              </a:spcAft>
              <a:buSzPts val="1300"/>
              <a:buChar char="●"/>
            </a:pPr>
            <a:r>
              <a:rPr lang="en"/>
              <a:t>Shallow depths (&lt;200km) seem to be </a:t>
            </a:r>
            <a:r>
              <a:rPr lang="en"/>
              <a:t>throughout</a:t>
            </a:r>
            <a:r>
              <a:rPr lang="en"/>
              <a:t> the globe</a:t>
            </a:r>
            <a:endParaRPr/>
          </a:p>
          <a:p>
            <a:pPr indent="-311150" lvl="0" marL="457200" rtl="0" algn="l">
              <a:spcBef>
                <a:spcPts val="0"/>
              </a:spcBef>
              <a:spcAft>
                <a:spcPts val="0"/>
              </a:spcAft>
              <a:buSzPts val="1300"/>
              <a:buChar char="●"/>
            </a:pPr>
            <a:r>
              <a:rPr lang="en"/>
              <a:t>Around the poles the earthquake depths are shallow and deeper around Ring of Fire</a:t>
            </a:r>
            <a:endParaRPr/>
          </a:p>
        </p:txBody>
      </p:sp>
      <p:pic>
        <p:nvPicPr>
          <p:cNvPr id="222" name="Google Shape;222;p25"/>
          <p:cNvPicPr preferRelativeResize="0"/>
          <p:nvPr/>
        </p:nvPicPr>
        <p:blipFill>
          <a:blip r:embed="rId3">
            <a:alphaModFix/>
          </a:blip>
          <a:stretch>
            <a:fillRect/>
          </a:stretch>
        </p:blipFill>
        <p:spPr>
          <a:xfrm>
            <a:off x="5402525" y="803575"/>
            <a:ext cx="3522450" cy="2445350"/>
          </a:xfrm>
          <a:prstGeom prst="rect">
            <a:avLst/>
          </a:prstGeom>
          <a:noFill/>
          <a:ln>
            <a:noFill/>
          </a:ln>
        </p:spPr>
      </p:pic>
      <p:pic>
        <p:nvPicPr>
          <p:cNvPr id="223" name="Google Shape;223;p25"/>
          <p:cNvPicPr preferRelativeResize="0"/>
          <p:nvPr/>
        </p:nvPicPr>
        <p:blipFill>
          <a:blip r:embed="rId4">
            <a:alphaModFix/>
          </a:blip>
          <a:stretch>
            <a:fillRect/>
          </a:stretch>
        </p:blipFill>
        <p:spPr>
          <a:xfrm>
            <a:off x="448425" y="2435500"/>
            <a:ext cx="5097724" cy="20163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819150" y="2757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 Hypothesis findings</a:t>
            </a:r>
            <a:endParaRPr/>
          </a:p>
        </p:txBody>
      </p:sp>
      <p:sp>
        <p:nvSpPr>
          <p:cNvPr id="229" name="Google Shape;229;p26"/>
          <p:cNvSpPr txBox="1"/>
          <p:nvPr>
            <p:ph idx="1" type="body"/>
          </p:nvPr>
        </p:nvSpPr>
        <p:spPr>
          <a:xfrm>
            <a:off x="765575" y="899175"/>
            <a:ext cx="7505700" cy="37194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SzPts val="1300"/>
              <a:buChar char="●"/>
            </a:pPr>
            <a:r>
              <a:rPr lang="en">
                <a:solidFill>
                  <a:srgbClr val="000000"/>
                </a:solidFill>
              </a:rPr>
              <a:t>Is there a certain time of year earthquakes occur more often or a difference in hemispheric location?</a:t>
            </a:r>
            <a:endParaRPr>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Finding: 96% of all earthquakes in 2019 occured in the the Northern Hemisphere. 48% of all earthquakes occured within 4 months of the year, with 20% of all earthquakes in July. Need more than 1 year of data to make a more accurate conclusion.</a:t>
            </a:r>
            <a:endParaRPr sz="1300">
              <a:solidFill>
                <a:srgbClr val="000000"/>
              </a:solidFill>
            </a:endParaRPr>
          </a:p>
          <a:p>
            <a:pPr indent="-311150" lvl="0" marL="457200" rtl="0" algn="l">
              <a:spcBef>
                <a:spcPts val="0"/>
              </a:spcBef>
              <a:spcAft>
                <a:spcPts val="0"/>
              </a:spcAft>
              <a:buSzPts val="1300"/>
              <a:buChar char="●"/>
            </a:pPr>
            <a:r>
              <a:rPr lang="en">
                <a:solidFill>
                  <a:srgbClr val="000000"/>
                </a:solidFill>
              </a:rPr>
              <a:t>Where are earthquakes most common? </a:t>
            </a:r>
            <a:endParaRPr>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Findings: They are most common around the Ring of Fire. Hypothesis correct.</a:t>
            </a:r>
            <a:endParaRPr sz="1300">
              <a:solidFill>
                <a:srgbClr val="000000"/>
              </a:solidFill>
            </a:endParaRPr>
          </a:p>
          <a:p>
            <a:pPr indent="-311150" lvl="0" marL="457200" rtl="0" algn="l">
              <a:spcBef>
                <a:spcPts val="0"/>
              </a:spcBef>
              <a:spcAft>
                <a:spcPts val="0"/>
              </a:spcAft>
              <a:buSzPts val="1300"/>
              <a:buChar char="●"/>
            </a:pPr>
            <a:r>
              <a:rPr lang="en">
                <a:solidFill>
                  <a:srgbClr val="000000"/>
                </a:solidFill>
              </a:rPr>
              <a:t>Where are the biggest earthquakes occurring (&amp; would you be able to feel them)?</a:t>
            </a:r>
            <a:endParaRPr>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Findings: The biggest earthquakes are around the Ring of Fire.</a:t>
            </a:r>
            <a:endParaRPr sz="1300">
              <a:solidFill>
                <a:srgbClr val="000000"/>
              </a:solidFill>
            </a:endParaRPr>
          </a:p>
          <a:p>
            <a:pPr indent="-311150" lvl="0" marL="457200" rtl="0" algn="l">
              <a:spcBef>
                <a:spcPts val="0"/>
              </a:spcBef>
              <a:spcAft>
                <a:spcPts val="0"/>
              </a:spcAft>
              <a:buSzPts val="1300"/>
              <a:buChar char="●"/>
            </a:pPr>
            <a:r>
              <a:rPr lang="en">
                <a:solidFill>
                  <a:srgbClr val="000000"/>
                </a:solidFill>
              </a:rPr>
              <a:t>Does earthquake depth have a correlation to strength? </a:t>
            </a:r>
            <a:endParaRPr>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Findings: Not really but significance &amp; magnitude do have correlation</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It appears shallower earthquakes do tend to be most significant &amp; can be any magnitude</a:t>
            </a:r>
            <a:endParaRPr sz="1300">
              <a:solidFill>
                <a:srgbClr val="000000"/>
              </a:solidFill>
            </a:endParaRPr>
          </a:p>
          <a:p>
            <a:pPr indent="-311150" lvl="0" marL="457200" rtl="0" algn="l">
              <a:spcBef>
                <a:spcPts val="0"/>
              </a:spcBef>
              <a:spcAft>
                <a:spcPts val="0"/>
              </a:spcAft>
              <a:buSzPts val="1300"/>
              <a:buChar char="●"/>
            </a:pPr>
            <a:r>
              <a:rPr lang="en">
                <a:solidFill>
                  <a:srgbClr val="000000"/>
                </a:solidFill>
              </a:rPr>
              <a:t>How deep are most earthquakes and does location play a part in this?</a:t>
            </a:r>
            <a:endParaRPr>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Findings: Most earthquakes are shallow and location does play some part</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The deepest earthquakes are also around the Ring of Fire and shallow ones around poles</a:t>
            </a:r>
            <a:endParaRPr sz="1300">
              <a:solidFill>
                <a:srgbClr val="000000"/>
              </a:solidFill>
            </a:endParaRPr>
          </a:p>
          <a:p>
            <a:pPr indent="0" lvl="0" marL="0" rtl="0" algn="l">
              <a:spcBef>
                <a:spcPts val="12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819150" y="601375"/>
            <a:ext cx="7505700" cy="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Mortem</a:t>
            </a:r>
            <a:endParaRPr/>
          </a:p>
        </p:txBody>
      </p:sp>
      <p:sp>
        <p:nvSpPr>
          <p:cNvPr id="235" name="Google Shape;235;p27"/>
          <p:cNvSpPr txBox="1"/>
          <p:nvPr>
            <p:ph idx="1" type="body"/>
          </p:nvPr>
        </p:nvSpPr>
        <p:spPr>
          <a:xfrm>
            <a:off x="510650" y="1468100"/>
            <a:ext cx="8355600" cy="31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a:t>
            </a:r>
            <a:endParaRPr/>
          </a:p>
          <a:p>
            <a:pPr indent="-311150" lvl="0" marL="457200" rtl="0" algn="l">
              <a:spcBef>
                <a:spcPts val="1600"/>
              </a:spcBef>
              <a:spcAft>
                <a:spcPts val="0"/>
              </a:spcAft>
              <a:buSzPts val="1300"/>
              <a:buChar char="●"/>
            </a:pPr>
            <a:r>
              <a:rPr lang="en"/>
              <a:t>The way the data is configured on the USGS site </a:t>
            </a:r>
            <a:endParaRPr/>
          </a:p>
          <a:p>
            <a:pPr indent="-298450" lvl="1" marL="914400" rtl="0" algn="l">
              <a:spcBef>
                <a:spcPts val="0"/>
              </a:spcBef>
              <a:spcAft>
                <a:spcPts val="0"/>
              </a:spcAft>
              <a:buSzPts val="1100"/>
              <a:buChar char="○"/>
            </a:pPr>
            <a:r>
              <a:rPr lang="en"/>
              <a:t>The data and time variables were reported together down to milliseconds and could not be separated or searched by indexing</a:t>
            </a:r>
            <a:endParaRPr/>
          </a:p>
          <a:p>
            <a:pPr indent="-311150" lvl="0" marL="457200" rtl="0" algn="l">
              <a:spcBef>
                <a:spcPts val="0"/>
              </a:spcBef>
              <a:spcAft>
                <a:spcPts val="0"/>
              </a:spcAft>
              <a:buSzPts val="1300"/>
              <a:buChar char="●"/>
            </a:pPr>
            <a:r>
              <a:rPr lang="en"/>
              <a:t>Figuring out which plots were best to show for each of our question</a:t>
            </a:r>
            <a:endParaRPr/>
          </a:p>
          <a:p>
            <a:pPr indent="-311150" lvl="0" marL="457200" rtl="0" algn="l">
              <a:spcBef>
                <a:spcPts val="0"/>
              </a:spcBef>
              <a:spcAft>
                <a:spcPts val="0"/>
              </a:spcAft>
              <a:buSzPts val="1300"/>
              <a:buChar char="●"/>
            </a:pPr>
            <a:r>
              <a:rPr lang="en"/>
              <a:t>General merge and request issues trying to combine final project - fixed through trial and error</a:t>
            </a:r>
            <a:endParaRPr/>
          </a:p>
          <a:p>
            <a:pPr indent="0" lvl="0" marL="0" rtl="0" algn="l">
              <a:spcBef>
                <a:spcPts val="1600"/>
              </a:spcBef>
              <a:spcAft>
                <a:spcPts val="0"/>
              </a:spcAft>
              <a:buNone/>
            </a:pPr>
            <a:r>
              <a:rPr lang="en"/>
              <a:t>Additional Questions this data brought up</a:t>
            </a:r>
            <a:endParaRPr/>
          </a:p>
          <a:p>
            <a:pPr indent="-311150" lvl="0" marL="457200" rtl="0" algn="l">
              <a:spcBef>
                <a:spcPts val="1600"/>
              </a:spcBef>
              <a:spcAft>
                <a:spcPts val="0"/>
              </a:spcAft>
              <a:buSzPts val="1300"/>
              <a:buChar char="●"/>
            </a:pPr>
            <a:r>
              <a:rPr lang="en"/>
              <a:t>There is a variable called alert which would be interesting to explore - which and where had the biggest alert status. Status relates to the </a:t>
            </a:r>
            <a:r>
              <a:rPr lang="en"/>
              <a:t>economic</a:t>
            </a:r>
            <a:r>
              <a:rPr lang="en"/>
              <a:t> impact the earthquakes had on the region.</a:t>
            </a:r>
            <a:endParaRPr/>
          </a:p>
          <a:p>
            <a:pPr indent="-311150" lvl="0" marL="457200" rtl="0" algn="l">
              <a:spcBef>
                <a:spcPts val="0"/>
              </a:spcBef>
              <a:spcAft>
                <a:spcPts val="0"/>
              </a:spcAft>
              <a:buSzPts val="1300"/>
              <a:buChar char="●"/>
            </a:pPr>
            <a:r>
              <a:rPr lang="en"/>
              <a:t>A bigger data set over multiple years to answer our first question (Is time of year significant?) is needed</a:t>
            </a:r>
            <a:endParaRPr/>
          </a:p>
          <a:p>
            <a:pPr indent="-311150" lvl="0" marL="457200" rtl="0" algn="l">
              <a:spcBef>
                <a:spcPts val="0"/>
              </a:spcBef>
              <a:spcAft>
                <a:spcPts val="0"/>
              </a:spcAft>
              <a:buSzPts val="1300"/>
              <a:buChar char="●"/>
            </a:pPr>
            <a:r>
              <a:rPr lang="en"/>
              <a:t>Creating more maps with the different variables to visualize which areas around the world are affected the most</a:t>
            </a:r>
            <a:endParaRPr/>
          </a:p>
          <a:p>
            <a:pPr indent="-311150" lvl="0" marL="457200" rtl="0" algn="l">
              <a:spcBef>
                <a:spcPts val="0"/>
              </a:spcBef>
              <a:spcAft>
                <a:spcPts val="0"/>
              </a:spcAft>
              <a:buSzPts val="1300"/>
              <a:buChar char="●"/>
            </a:pPr>
            <a:r>
              <a:rPr lang="en"/>
              <a:t>Would be interesting to look  more in depth at California and see the impact of earthquakes in one specific area</a:t>
            </a:r>
            <a:endParaRPr/>
          </a:p>
        </p:txBody>
      </p:sp>
      <p:pic>
        <p:nvPicPr>
          <p:cNvPr id="236" name="Google Shape;236;p27"/>
          <p:cNvPicPr preferRelativeResize="0"/>
          <p:nvPr/>
        </p:nvPicPr>
        <p:blipFill>
          <a:blip r:embed="rId3">
            <a:alphaModFix/>
          </a:blip>
          <a:stretch>
            <a:fillRect/>
          </a:stretch>
        </p:blipFill>
        <p:spPr>
          <a:xfrm>
            <a:off x="6457825" y="1972975"/>
            <a:ext cx="2209800" cy="32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989375" y="20944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42" name="Google Shape;242;p28"/>
          <p:cNvPicPr preferRelativeResize="0"/>
          <p:nvPr/>
        </p:nvPicPr>
        <p:blipFill>
          <a:blip r:embed="rId3">
            <a:alphaModFix/>
          </a:blip>
          <a:stretch>
            <a:fillRect/>
          </a:stretch>
        </p:blipFill>
        <p:spPr>
          <a:xfrm>
            <a:off x="4572000" y="1053100"/>
            <a:ext cx="4049750" cy="3037300"/>
          </a:xfrm>
          <a:prstGeom prst="rect">
            <a:avLst/>
          </a:prstGeom>
          <a:noFill/>
          <a:ln>
            <a:noFill/>
          </a:ln>
        </p:spPr>
      </p:pic>
      <p:sp>
        <p:nvSpPr>
          <p:cNvPr id="243" name="Google Shape;243;p28"/>
          <p:cNvSpPr txBox="1"/>
          <p:nvPr/>
        </p:nvSpPr>
        <p:spPr>
          <a:xfrm>
            <a:off x="5002875" y="3803975"/>
            <a:ext cx="3256200" cy="5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Calibri"/>
                <a:ea typeface="Calibri"/>
                <a:cs typeface="Calibri"/>
                <a:sym typeface="Calibri"/>
              </a:rPr>
              <a:t>Image Source: </a:t>
            </a:r>
            <a:r>
              <a:rPr lang="en" sz="600" u="sng">
                <a:solidFill>
                  <a:schemeClr val="hlink"/>
                </a:solidFill>
                <a:hlinkClick r:id="rId4"/>
              </a:rPr>
              <a:t>https://www.forbes.com/sites/sungardas/2014/10/27/how-the-loma-prieta-earthquake-pushed-me-into-the-disaster-recovery-business-and-others-out-of-business/#4c1209656c33</a:t>
            </a:r>
            <a:endParaRPr sz="9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lang="en" sz="1600">
                <a:solidFill>
                  <a:srgbClr val="000000"/>
                </a:solidFill>
              </a:rPr>
              <a:t>We will be looking at earthquake data on a global scale for the past year (2019) to better understand where earthquakes occur most often on Earth. The earthquake data we pulled is from the USGS Earthquake Hazards Program site (</a:t>
            </a:r>
            <a:r>
              <a:rPr lang="en" sz="1200">
                <a:solidFill>
                  <a:srgbClr val="24292E"/>
                </a:solidFill>
                <a:highlight>
                  <a:srgbClr val="FFFFFF"/>
                </a:highlight>
                <a:latin typeface="Arial"/>
                <a:ea typeface="Arial"/>
                <a:cs typeface="Arial"/>
                <a:sym typeface="Arial"/>
              </a:rPr>
              <a:t> </a:t>
            </a:r>
            <a:r>
              <a:rPr lang="en" sz="1200">
                <a:solidFill>
                  <a:srgbClr val="0366D6"/>
                </a:solidFill>
                <a:highlight>
                  <a:srgbClr val="FFFFFF"/>
                </a:highlight>
                <a:uFill>
                  <a:noFill/>
                </a:uFill>
                <a:latin typeface="Arial"/>
                <a:ea typeface="Arial"/>
                <a:cs typeface="Arial"/>
                <a:sym typeface="Arial"/>
                <a:hlinkClick r:id="rId3"/>
              </a:rPr>
              <a:t>https://earthquake.usgs.gov</a:t>
            </a:r>
            <a:r>
              <a:rPr lang="en" sz="1600">
                <a:solidFill>
                  <a:srgbClr val="000000"/>
                </a:solidFill>
              </a:rPr>
              <a: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532850" y="386750"/>
            <a:ext cx="81483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Earthquake and how is it caused?</a:t>
            </a:r>
            <a:endParaRPr/>
          </a:p>
        </p:txBody>
      </p:sp>
      <p:sp>
        <p:nvSpPr>
          <p:cNvPr id="141" name="Google Shape;141;p15"/>
          <p:cNvSpPr txBox="1"/>
          <p:nvPr>
            <p:ph idx="1" type="body"/>
          </p:nvPr>
        </p:nvSpPr>
        <p:spPr>
          <a:xfrm>
            <a:off x="298050" y="1139700"/>
            <a:ext cx="8547900" cy="36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latin typeface="Arial"/>
                <a:ea typeface="Arial"/>
                <a:cs typeface="Arial"/>
                <a:sym typeface="Arial"/>
              </a:rPr>
              <a:t>An earthquake is the result of a sudden release of stored energy in the Earth's crust that creates seismic waves. The term earthquake is used to describe any seismic event (natural or human-caused) that creates seismic waves.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4292E"/>
                </a:solidFill>
                <a:highlight>
                  <a:srgbClr val="FFFFFF"/>
                </a:highlight>
                <a:latin typeface="Arial"/>
                <a:ea typeface="Arial"/>
                <a:cs typeface="Arial"/>
                <a:sym typeface="Arial"/>
              </a:rPr>
              <a:t>In this project we will be referencing Earthquake Magnitude or Strength - this is in reference to the Richter magnitude scale</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4292E"/>
                </a:solidFill>
                <a:highlight>
                  <a:srgbClr val="FFFFFF"/>
                </a:highlight>
                <a:latin typeface="Arial"/>
                <a:ea typeface="Arial"/>
                <a:cs typeface="Arial"/>
                <a:sym typeface="Arial"/>
              </a:rPr>
              <a:t>Logarithmic Scale - e</a:t>
            </a:r>
            <a:r>
              <a:rPr lang="en" sz="1200">
                <a:solidFill>
                  <a:srgbClr val="24292E"/>
                </a:solidFill>
                <a:highlight>
                  <a:srgbClr val="FFFFFF"/>
                </a:highlight>
                <a:latin typeface="Arial"/>
                <a:ea typeface="Arial"/>
                <a:cs typeface="Arial"/>
                <a:sym typeface="Arial"/>
              </a:rPr>
              <a:t>ach integer increase represents a 10-fold increase in quake magnitude</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b="1" lang="en" sz="1200">
                <a:solidFill>
                  <a:srgbClr val="24292E"/>
                </a:solidFill>
                <a:highlight>
                  <a:srgbClr val="FFFFFF"/>
                </a:highlight>
                <a:latin typeface="Arial"/>
                <a:ea typeface="Arial"/>
                <a:cs typeface="Arial"/>
                <a:sym typeface="Arial"/>
              </a:rPr>
              <a:t>Effects:</a:t>
            </a:r>
            <a:endParaRPr b="1"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4292E"/>
                </a:solidFill>
                <a:highlight>
                  <a:srgbClr val="FFFFFF"/>
                </a:highlight>
                <a:latin typeface="Arial"/>
                <a:ea typeface="Arial"/>
                <a:cs typeface="Arial"/>
                <a:sym typeface="Arial"/>
              </a:rPr>
              <a:t>2.5 or less - usually not felt but are recorded</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4292E"/>
                </a:solidFill>
                <a:highlight>
                  <a:srgbClr val="FFFFFF"/>
                </a:highlight>
                <a:latin typeface="Arial"/>
                <a:ea typeface="Arial"/>
                <a:cs typeface="Arial"/>
                <a:sym typeface="Arial"/>
              </a:rPr>
              <a:t>2.5-5.5 - felt, minor damage</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4292E"/>
                </a:solidFill>
                <a:highlight>
                  <a:srgbClr val="FFFFFF"/>
                </a:highlight>
                <a:latin typeface="Arial"/>
                <a:ea typeface="Arial"/>
                <a:cs typeface="Arial"/>
                <a:sym typeface="Arial"/>
              </a:rPr>
              <a:t>5.5-6 - slight damage to buildings</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4292E"/>
                </a:solidFill>
                <a:highlight>
                  <a:srgbClr val="FFFFFF"/>
                </a:highlight>
                <a:latin typeface="Arial"/>
                <a:ea typeface="Arial"/>
                <a:cs typeface="Arial"/>
                <a:sym typeface="Arial"/>
              </a:rPr>
              <a:t>6-6.9 - potential major damage in populated areas</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4292E"/>
                </a:solidFill>
                <a:highlight>
                  <a:srgbClr val="FFFFFF"/>
                </a:highlight>
                <a:latin typeface="Arial"/>
                <a:ea typeface="Arial"/>
                <a:cs typeface="Arial"/>
                <a:sym typeface="Arial"/>
              </a:rPr>
              <a:t>7-7.9 - major earthquake with major damage</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1200"/>
              </a:spcAft>
              <a:buNone/>
            </a:pPr>
            <a:r>
              <a:rPr lang="en" sz="1200">
                <a:solidFill>
                  <a:srgbClr val="24292E"/>
                </a:solidFill>
                <a:highlight>
                  <a:srgbClr val="FFFFFF"/>
                </a:highlight>
                <a:latin typeface="Arial"/>
                <a:ea typeface="Arial"/>
                <a:cs typeface="Arial"/>
                <a:sym typeface="Arial"/>
              </a:rPr>
              <a:t>8+ - great earthquake that can totally destroy close communities </a:t>
            </a:r>
            <a:endParaRPr/>
          </a:p>
        </p:txBody>
      </p:sp>
      <p:pic>
        <p:nvPicPr>
          <p:cNvPr id="142" name="Google Shape;142;p15"/>
          <p:cNvPicPr preferRelativeResize="0"/>
          <p:nvPr/>
        </p:nvPicPr>
        <p:blipFill>
          <a:blip r:embed="rId3">
            <a:alphaModFix/>
          </a:blip>
          <a:stretch>
            <a:fillRect/>
          </a:stretch>
        </p:blipFill>
        <p:spPr>
          <a:xfrm>
            <a:off x="4730525" y="2390425"/>
            <a:ext cx="4115425" cy="2314925"/>
          </a:xfrm>
          <a:prstGeom prst="rect">
            <a:avLst/>
          </a:prstGeom>
          <a:noFill/>
          <a:ln>
            <a:noFill/>
          </a:ln>
        </p:spPr>
      </p:pic>
      <p:sp>
        <p:nvSpPr>
          <p:cNvPr id="143" name="Google Shape;143;p15"/>
          <p:cNvSpPr txBox="1"/>
          <p:nvPr/>
        </p:nvSpPr>
        <p:spPr>
          <a:xfrm>
            <a:off x="6031600" y="4632825"/>
            <a:ext cx="29085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Source: </a:t>
            </a:r>
            <a:r>
              <a:rPr lang="en" sz="800">
                <a:solidFill>
                  <a:srgbClr val="24292E"/>
                </a:solidFill>
                <a:highlight>
                  <a:srgbClr val="FFFFFF"/>
                </a:highlight>
              </a:rPr>
              <a:t> </a:t>
            </a:r>
            <a:r>
              <a:rPr lang="en" sz="800">
                <a:solidFill>
                  <a:srgbClr val="0366D6"/>
                </a:solidFill>
                <a:highlight>
                  <a:srgbClr val="FFFFFF"/>
                </a:highlight>
                <a:uFill>
                  <a:noFill/>
                </a:uFill>
                <a:hlinkClick r:id="rId4"/>
              </a:rPr>
              <a:t>https://www.youtube.com/watch?v=_q_2VdqiKbw</a:t>
            </a:r>
            <a:endParaRPr sz="1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3349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&amp; Hypothesis</a:t>
            </a:r>
            <a:endParaRPr/>
          </a:p>
        </p:txBody>
      </p:sp>
      <p:sp>
        <p:nvSpPr>
          <p:cNvPr id="149" name="Google Shape;149;p16"/>
          <p:cNvSpPr txBox="1"/>
          <p:nvPr>
            <p:ph idx="1" type="body"/>
          </p:nvPr>
        </p:nvSpPr>
        <p:spPr>
          <a:xfrm>
            <a:off x="761100" y="947225"/>
            <a:ext cx="7734900" cy="3833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rgbClr val="000000"/>
                </a:solidFill>
              </a:rPr>
              <a:t>After looking at the raw data we each came up with a question we would like to answer</a:t>
            </a:r>
            <a:endParaRPr b="1" sz="1600">
              <a:solidFill>
                <a:srgbClr val="000000"/>
              </a:solidFill>
            </a:endParaRPr>
          </a:p>
          <a:p>
            <a:pPr indent="-330200" lvl="0" marL="457200" rtl="0" algn="l">
              <a:spcBef>
                <a:spcPts val="1200"/>
              </a:spcBef>
              <a:spcAft>
                <a:spcPts val="0"/>
              </a:spcAft>
              <a:buSzPts val="1600"/>
              <a:buChar char="●"/>
            </a:pPr>
            <a:r>
              <a:rPr lang="en" sz="1600">
                <a:solidFill>
                  <a:srgbClr val="000000"/>
                </a:solidFill>
              </a:rPr>
              <a:t>Is there a certain time of year earthquakes occur more often or is there a </a:t>
            </a:r>
            <a:r>
              <a:rPr lang="en" sz="1600">
                <a:solidFill>
                  <a:srgbClr val="000000"/>
                </a:solidFill>
              </a:rPr>
              <a:t>difference</a:t>
            </a:r>
            <a:r>
              <a:rPr lang="en" sz="1600">
                <a:solidFill>
                  <a:srgbClr val="000000"/>
                </a:solidFill>
              </a:rPr>
              <a:t> between hemispheres?</a:t>
            </a:r>
            <a:endParaRPr sz="16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Hypothesis: Earthquakes occur all year long, all over the earth.</a:t>
            </a:r>
            <a:endParaRPr sz="1500">
              <a:solidFill>
                <a:srgbClr val="000000"/>
              </a:solidFill>
            </a:endParaRPr>
          </a:p>
          <a:p>
            <a:pPr indent="-330200" lvl="0" marL="457200" rtl="0" algn="l">
              <a:spcBef>
                <a:spcPts val="0"/>
              </a:spcBef>
              <a:spcAft>
                <a:spcPts val="0"/>
              </a:spcAft>
              <a:buSzPts val="1600"/>
              <a:buChar char="●"/>
            </a:pPr>
            <a:r>
              <a:rPr lang="en" sz="1600">
                <a:solidFill>
                  <a:srgbClr val="000000"/>
                </a:solidFill>
              </a:rPr>
              <a:t>Where are earthquakes most common? </a:t>
            </a:r>
            <a:endParaRPr sz="16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Hypothesis: Most likely around the Ring of Fire.</a:t>
            </a:r>
            <a:endParaRPr sz="1500">
              <a:solidFill>
                <a:srgbClr val="000000"/>
              </a:solidFill>
            </a:endParaRPr>
          </a:p>
          <a:p>
            <a:pPr indent="-330200" lvl="0" marL="457200" rtl="0" algn="l">
              <a:spcBef>
                <a:spcPts val="0"/>
              </a:spcBef>
              <a:spcAft>
                <a:spcPts val="0"/>
              </a:spcAft>
              <a:buSzPts val="1600"/>
              <a:buChar char="●"/>
            </a:pPr>
            <a:r>
              <a:rPr lang="en" sz="1600">
                <a:solidFill>
                  <a:srgbClr val="000000"/>
                </a:solidFill>
              </a:rPr>
              <a:t>Where are the biggest earthquakes occurring (&amp; would you be able to feel them)?</a:t>
            </a:r>
            <a:endParaRPr sz="16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Hypothesis: The biggest earthquake will be around the Ring of Fire.</a:t>
            </a:r>
            <a:endParaRPr sz="1500">
              <a:solidFill>
                <a:srgbClr val="000000"/>
              </a:solidFill>
            </a:endParaRPr>
          </a:p>
          <a:p>
            <a:pPr indent="-330200" lvl="0" marL="457200" rtl="0" algn="l">
              <a:spcBef>
                <a:spcPts val="0"/>
              </a:spcBef>
              <a:spcAft>
                <a:spcPts val="0"/>
              </a:spcAft>
              <a:buSzPts val="1600"/>
              <a:buChar char="●"/>
            </a:pPr>
            <a:r>
              <a:rPr lang="en" sz="1600">
                <a:solidFill>
                  <a:srgbClr val="000000"/>
                </a:solidFill>
              </a:rPr>
              <a:t>Does earthquake depth have a correlation to strength? </a:t>
            </a:r>
            <a:endParaRPr sz="16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Hypothesis: Shallow earthquakes are stronger (because they are closer)</a:t>
            </a:r>
            <a:endParaRPr sz="1500">
              <a:solidFill>
                <a:srgbClr val="000000"/>
              </a:solidFill>
            </a:endParaRPr>
          </a:p>
          <a:p>
            <a:pPr indent="-330200" lvl="0" marL="457200" rtl="0" algn="l">
              <a:spcBef>
                <a:spcPts val="0"/>
              </a:spcBef>
              <a:spcAft>
                <a:spcPts val="0"/>
              </a:spcAft>
              <a:buSzPts val="1600"/>
              <a:buChar char="●"/>
            </a:pPr>
            <a:r>
              <a:rPr lang="en" sz="1600">
                <a:solidFill>
                  <a:srgbClr val="000000"/>
                </a:solidFill>
              </a:rPr>
              <a:t>How deep are most earthquakes and does location play a part in this?</a:t>
            </a:r>
            <a:endParaRPr sz="16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Hypothesis: Most earthquakes are shallow and location does not play a part</a:t>
            </a:r>
            <a:endParaRPr sz="15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4089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Cleanup &amp; Exploration</a:t>
            </a:r>
            <a:endParaRPr/>
          </a:p>
        </p:txBody>
      </p:sp>
      <p:sp>
        <p:nvSpPr>
          <p:cNvPr id="155" name="Google Shape;155;p17"/>
          <p:cNvSpPr txBox="1"/>
          <p:nvPr>
            <p:ph idx="1" type="body"/>
          </p:nvPr>
        </p:nvSpPr>
        <p:spPr>
          <a:xfrm>
            <a:off x="567525" y="1047600"/>
            <a:ext cx="5908200" cy="3048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Started by reading documentation and deciding to pull just one month of data to get data format</a:t>
            </a:r>
            <a:endParaRPr/>
          </a:p>
          <a:p>
            <a:pPr indent="-311150" lvl="0" marL="457200" rtl="0" algn="l">
              <a:spcBef>
                <a:spcPts val="0"/>
              </a:spcBef>
              <a:spcAft>
                <a:spcPts val="0"/>
              </a:spcAft>
              <a:buSzPts val="1300"/>
              <a:buChar char="●"/>
            </a:pPr>
            <a:r>
              <a:rPr lang="en"/>
              <a:t>We found we had to pull by month due to request limits</a:t>
            </a:r>
            <a:endParaRPr/>
          </a:p>
          <a:p>
            <a:pPr indent="-311150" lvl="0" marL="457200" rtl="0" algn="l">
              <a:spcBef>
                <a:spcPts val="0"/>
              </a:spcBef>
              <a:spcAft>
                <a:spcPts val="0"/>
              </a:spcAft>
              <a:buSzPts val="1300"/>
              <a:buChar char="●"/>
            </a:pPr>
            <a:r>
              <a:rPr lang="en"/>
              <a:t>Created lists for variables we wanted and used loops to pull and append data</a:t>
            </a:r>
            <a:endParaRPr/>
          </a:p>
          <a:p>
            <a:pPr indent="-311150" lvl="0" marL="457200" rtl="0" algn="l">
              <a:spcBef>
                <a:spcPts val="0"/>
              </a:spcBef>
              <a:spcAft>
                <a:spcPts val="0"/>
              </a:spcAft>
              <a:buSzPts val="1300"/>
              <a:buChar char="●"/>
            </a:pPr>
            <a:r>
              <a:rPr lang="en"/>
              <a:t>Created master dataframe with everything</a:t>
            </a:r>
            <a:endParaRPr/>
          </a:p>
          <a:p>
            <a:pPr indent="-311150" lvl="0" marL="457200" rtl="0" algn="l">
              <a:spcBef>
                <a:spcPts val="0"/>
              </a:spcBef>
              <a:spcAft>
                <a:spcPts val="0"/>
              </a:spcAft>
              <a:buSzPts val="1300"/>
              <a:buChar char="●"/>
            </a:pPr>
            <a:r>
              <a:rPr lang="en"/>
              <a:t>We noticed there were event types other than earthquakes so we filtered by type==earthquake only</a:t>
            </a:r>
            <a:endParaRPr/>
          </a:p>
          <a:p>
            <a:pPr indent="-298450" lvl="1" marL="914400" rtl="0" algn="l">
              <a:spcBef>
                <a:spcPts val="0"/>
              </a:spcBef>
              <a:spcAft>
                <a:spcPts val="0"/>
              </a:spcAft>
              <a:buSzPts val="1100"/>
              <a:buChar char="○"/>
            </a:pPr>
            <a:r>
              <a:rPr lang="en"/>
              <a:t>Saved this new DF as our working csv file</a:t>
            </a:r>
            <a:endParaRPr/>
          </a:p>
          <a:p>
            <a:pPr indent="-311150" lvl="0" marL="457200" rtl="0" algn="l">
              <a:spcBef>
                <a:spcPts val="0"/>
              </a:spcBef>
              <a:spcAft>
                <a:spcPts val="0"/>
              </a:spcAft>
              <a:buSzPts val="1300"/>
              <a:buChar char="●"/>
            </a:pPr>
            <a:r>
              <a:rPr lang="en"/>
              <a:t>.describe in Notebook for some quick stats</a:t>
            </a:r>
            <a:endParaRPr/>
          </a:p>
          <a:p>
            <a:pPr indent="0" lvl="0" marL="0" rtl="0" algn="l">
              <a:spcBef>
                <a:spcPts val="1600"/>
              </a:spcBef>
              <a:spcAft>
                <a:spcPts val="0"/>
              </a:spcAft>
              <a:buNone/>
            </a:pPr>
            <a:r>
              <a:rPr b="1" lang="en"/>
              <a:t>Problems and Tricky Tasks</a:t>
            </a:r>
            <a:endParaRPr b="1"/>
          </a:p>
          <a:p>
            <a:pPr indent="-311150" lvl="0" marL="457200" rtl="0" algn="l">
              <a:spcBef>
                <a:spcPts val="1600"/>
              </a:spcBef>
              <a:spcAft>
                <a:spcPts val="0"/>
              </a:spcAft>
              <a:buSzPts val="1300"/>
              <a:buChar char="●"/>
            </a:pPr>
            <a:r>
              <a:rPr lang="en"/>
              <a:t>Each chart needed different variables (so we all had to filter differently)</a:t>
            </a:r>
            <a:endParaRPr/>
          </a:p>
          <a:p>
            <a:pPr indent="-311150" lvl="0" marL="457200" rtl="0" algn="l">
              <a:spcBef>
                <a:spcPts val="0"/>
              </a:spcBef>
              <a:spcAft>
                <a:spcPts val="0"/>
              </a:spcAft>
              <a:buSzPts val="1300"/>
              <a:buChar char="●"/>
            </a:pPr>
            <a:r>
              <a:rPr lang="en"/>
              <a:t>There were some NaN values that needed to be removed</a:t>
            </a:r>
            <a:endParaRPr/>
          </a:p>
          <a:p>
            <a:pPr indent="-311150" lvl="0" marL="457200" rtl="0" algn="l">
              <a:spcBef>
                <a:spcPts val="0"/>
              </a:spcBef>
              <a:spcAft>
                <a:spcPts val="0"/>
              </a:spcAft>
              <a:buSzPts val="1300"/>
              <a:buChar char="●"/>
            </a:pPr>
            <a:r>
              <a:rPr lang="en"/>
              <a:t>We found some of the questions were easier to answer than others</a:t>
            </a:r>
            <a:endParaRPr/>
          </a:p>
          <a:p>
            <a:pPr indent="-311150" lvl="0" marL="457200" rtl="0" algn="l">
              <a:spcBef>
                <a:spcPts val="0"/>
              </a:spcBef>
              <a:spcAft>
                <a:spcPts val="0"/>
              </a:spcAft>
              <a:buSzPts val="1300"/>
              <a:buChar char="●"/>
            </a:pPr>
            <a:r>
              <a:rPr lang="en"/>
              <a:t>General merge and request issues - fixed through trial and error</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56" name="Google Shape;156;p17"/>
          <p:cNvPicPr preferRelativeResize="0"/>
          <p:nvPr/>
        </p:nvPicPr>
        <p:blipFill>
          <a:blip r:embed="rId3">
            <a:alphaModFix/>
          </a:blip>
          <a:stretch>
            <a:fillRect/>
          </a:stretch>
        </p:blipFill>
        <p:spPr>
          <a:xfrm>
            <a:off x="6475713" y="873300"/>
            <a:ext cx="2371725" cy="1752600"/>
          </a:xfrm>
          <a:prstGeom prst="rect">
            <a:avLst/>
          </a:prstGeom>
          <a:noFill/>
          <a:ln>
            <a:noFill/>
          </a:ln>
          <a:effectLst>
            <a:outerShdw blurRad="171450" rotWithShape="0" algn="bl" dir="5400000" dist="19050">
              <a:srgbClr val="000000"/>
            </a:outerShdw>
          </a:effectLst>
        </p:spPr>
      </p:pic>
      <p:pic>
        <p:nvPicPr>
          <p:cNvPr id="157" name="Google Shape;157;p17"/>
          <p:cNvPicPr preferRelativeResize="0"/>
          <p:nvPr/>
        </p:nvPicPr>
        <p:blipFill>
          <a:blip r:embed="rId4">
            <a:alphaModFix/>
          </a:blip>
          <a:stretch>
            <a:fillRect/>
          </a:stretch>
        </p:blipFill>
        <p:spPr>
          <a:xfrm>
            <a:off x="4148800" y="2849575"/>
            <a:ext cx="4761079" cy="74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491950"/>
            <a:ext cx="7721400" cy="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Calibri"/>
                <a:ea typeface="Calibri"/>
                <a:cs typeface="Calibri"/>
                <a:sym typeface="Calibri"/>
              </a:rPr>
              <a:t>Is there a certain time of year earthquakes occur more often? </a:t>
            </a:r>
            <a:endParaRPr sz="16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-In 2019 48% of all earthquakes occured within 4 months of the year July- October.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-20% of the total earthquakes in 2019 occured in July.</a:t>
            </a:r>
            <a:endParaRPr sz="2600"/>
          </a:p>
        </p:txBody>
      </p:sp>
      <p:pic>
        <p:nvPicPr>
          <p:cNvPr id="163" name="Google Shape;163;p18"/>
          <p:cNvPicPr preferRelativeResize="0"/>
          <p:nvPr/>
        </p:nvPicPr>
        <p:blipFill>
          <a:blip r:embed="rId3">
            <a:alphaModFix/>
          </a:blip>
          <a:stretch>
            <a:fillRect/>
          </a:stretch>
        </p:blipFill>
        <p:spPr>
          <a:xfrm>
            <a:off x="760050" y="1369975"/>
            <a:ext cx="5240900" cy="3493925"/>
          </a:xfrm>
          <a:prstGeom prst="rect">
            <a:avLst/>
          </a:prstGeom>
          <a:noFill/>
          <a:ln>
            <a:noFill/>
          </a:ln>
          <a:effectLst>
            <a:outerShdw blurRad="57150" rotWithShape="0" algn="bl" dir="5400000" dist="19050">
              <a:srgbClr val="000000">
                <a:alpha val="50000"/>
              </a:srgbClr>
            </a:outerShdw>
          </a:effectLst>
        </p:spPr>
      </p:pic>
      <p:sp>
        <p:nvSpPr>
          <p:cNvPr id="164" name="Google Shape;164;p18"/>
          <p:cNvSpPr txBox="1"/>
          <p:nvPr/>
        </p:nvSpPr>
        <p:spPr>
          <a:xfrm>
            <a:off x="6468450" y="2116600"/>
            <a:ext cx="2072100" cy="192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Due to time constraints we only pulled data for 2019 but in order to more accurately answer this question more analysis would need to be done with data spanning multiple years</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819150" y="384850"/>
            <a:ext cx="7558500" cy="9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Calibri"/>
                <a:ea typeface="Calibri"/>
                <a:cs typeface="Calibri"/>
                <a:sym typeface="Calibri"/>
              </a:rPr>
              <a:t>Does hemispheric location play a part in earthquake occurrence? </a:t>
            </a:r>
            <a:endParaRPr sz="1600">
              <a:solidFill>
                <a:srgbClr val="000000"/>
              </a:solidFill>
              <a:latin typeface="Calibri"/>
              <a:ea typeface="Calibri"/>
              <a:cs typeface="Calibri"/>
              <a:sym typeface="Calibri"/>
            </a:endParaRPr>
          </a:p>
          <a:p>
            <a:pPr indent="0" lvl="0" marL="0" rtl="0" algn="l">
              <a:spcBef>
                <a:spcPts val="0"/>
              </a:spcBef>
              <a:spcAft>
                <a:spcPts val="0"/>
              </a:spcAft>
              <a:buNone/>
            </a:pPr>
            <a:r>
              <a:rPr lang="en" sz="1100">
                <a:solidFill>
                  <a:srgbClr val="000000"/>
                </a:solidFill>
                <a:latin typeface="Calibri"/>
                <a:ea typeface="Calibri"/>
                <a:cs typeface="Calibri"/>
                <a:sym typeface="Calibri"/>
              </a:rPr>
              <a:t>-While reviewing the data, we discovered that in July of 2019 there was an earthquake in California referred to as the 2019 Ridgecrest Earthquake Sequence- the amount of foreshocks and aftershocks created close to 7,000 records for the one event. This event alters the data for the Northern Hemisphere data- but is still significant to the total.</a:t>
            </a:r>
            <a:endParaRPr sz="1100">
              <a:solidFill>
                <a:srgbClr val="000000"/>
              </a:solidFill>
              <a:latin typeface="Calibri"/>
              <a:ea typeface="Calibri"/>
              <a:cs typeface="Calibri"/>
              <a:sym typeface="Calibri"/>
            </a:endParaRPr>
          </a:p>
        </p:txBody>
      </p:sp>
      <p:pic>
        <p:nvPicPr>
          <p:cNvPr id="170" name="Google Shape;170;p19"/>
          <p:cNvPicPr preferRelativeResize="0"/>
          <p:nvPr/>
        </p:nvPicPr>
        <p:blipFill>
          <a:blip r:embed="rId3">
            <a:alphaModFix/>
          </a:blip>
          <a:stretch>
            <a:fillRect/>
          </a:stretch>
        </p:blipFill>
        <p:spPr>
          <a:xfrm>
            <a:off x="5842625" y="1223293"/>
            <a:ext cx="3074300" cy="2049533"/>
          </a:xfrm>
          <a:prstGeom prst="rect">
            <a:avLst/>
          </a:prstGeom>
          <a:noFill/>
          <a:ln>
            <a:noFill/>
          </a:ln>
        </p:spPr>
      </p:pic>
      <p:pic>
        <p:nvPicPr>
          <p:cNvPr id="171" name="Google Shape;171;p19"/>
          <p:cNvPicPr preferRelativeResize="0"/>
          <p:nvPr/>
        </p:nvPicPr>
        <p:blipFill>
          <a:blip r:embed="rId4">
            <a:alphaModFix/>
          </a:blip>
          <a:stretch>
            <a:fillRect/>
          </a:stretch>
        </p:blipFill>
        <p:spPr>
          <a:xfrm>
            <a:off x="3120575" y="2711925"/>
            <a:ext cx="3074300" cy="2049525"/>
          </a:xfrm>
          <a:prstGeom prst="rect">
            <a:avLst/>
          </a:prstGeom>
          <a:noFill/>
          <a:ln>
            <a:noFill/>
          </a:ln>
          <a:effectLst>
            <a:outerShdw blurRad="57150" rotWithShape="0" algn="bl" dir="5400000" dist="19050">
              <a:srgbClr val="000000">
                <a:alpha val="50000"/>
              </a:srgbClr>
            </a:outerShdw>
          </a:effectLst>
        </p:spPr>
      </p:pic>
      <p:pic>
        <p:nvPicPr>
          <p:cNvPr id="172" name="Google Shape;172;p19"/>
          <p:cNvPicPr preferRelativeResize="0"/>
          <p:nvPr/>
        </p:nvPicPr>
        <p:blipFill>
          <a:blip r:embed="rId5">
            <a:alphaModFix/>
          </a:blip>
          <a:stretch>
            <a:fillRect/>
          </a:stretch>
        </p:blipFill>
        <p:spPr>
          <a:xfrm>
            <a:off x="277725" y="1285750"/>
            <a:ext cx="3074300" cy="2049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000">
                <a:solidFill>
                  <a:srgbClr val="000000"/>
                </a:solidFill>
                <a:latin typeface="Arial"/>
                <a:ea typeface="Arial"/>
                <a:cs typeface="Arial"/>
                <a:sym typeface="Arial"/>
              </a:rPr>
              <a:t>Where are the biggest earthquakes occurring (where would you be able to feel them)?</a:t>
            </a:r>
            <a:endParaRPr sz="3900"/>
          </a:p>
        </p:txBody>
      </p:sp>
      <p:pic>
        <p:nvPicPr>
          <p:cNvPr id="178" name="Google Shape;178;p20"/>
          <p:cNvPicPr preferRelativeResize="0"/>
          <p:nvPr/>
        </p:nvPicPr>
        <p:blipFill>
          <a:blip r:embed="rId3">
            <a:alphaModFix/>
          </a:blip>
          <a:stretch>
            <a:fillRect/>
          </a:stretch>
        </p:blipFill>
        <p:spPr>
          <a:xfrm>
            <a:off x="704725" y="1800200"/>
            <a:ext cx="4114800" cy="2743200"/>
          </a:xfrm>
          <a:prstGeom prst="rect">
            <a:avLst/>
          </a:prstGeom>
          <a:noFill/>
          <a:ln>
            <a:noFill/>
          </a:ln>
        </p:spPr>
      </p:pic>
      <p:pic>
        <p:nvPicPr>
          <p:cNvPr id="179" name="Google Shape;179;p20"/>
          <p:cNvPicPr preferRelativeResize="0"/>
          <p:nvPr/>
        </p:nvPicPr>
        <p:blipFill>
          <a:blip r:embed="rId4">
            <a:alphaModFix/>
          </a:blip>
          <a:stretch>
            <a:fillRect/>
          </a:stretch>
        </p:blipFill>
        <p:spPr>
          <a:xfrm>
            <a:off x="4572000" y="1800200"/>
            <a:ext cx="4114800" cy="274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500925" y="379375"/>
            <a:ext cx="7005300" cy="788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800">
                <a:solidFill>
                  <a:srgbClr val="000000"/>
                </a:solidFill>
                <a:latin typeface="Arial"/>
                <a:ea typeface="Arial"/>
                <a:cs typeface="Arial"/>
                <a:sym typeface="Arial"/>
              </a:rPr>
              <a:t>Where are the biggest earthquakes occurring (&amp;where would you be able to feel them)?</a:t>
            </a:r>
            <a:endParaRPr sz="2800"/>
          </a:p>
        </p:txBody>
      </p:sp>
      <p:pic>
        <p:nvPicPr>
          <p:cNvPr id="185" name="Google Shape;185;p21"/>
          <p:cNvPicPr preferRelativeResize="0"/>
          <p:nvPr/>
        </p:nvPicPr>
        <p:blipFill>
          <a:blip r:embed="rId3">
            <a:alphaModFix/>
          </a:blip>
          <a:stretch>
            <a:fillRect/>
          </a:stretch>
        </p:blipFill>
        <p:spPr>
          <a:xfrm>
            <a:off x="4349550" y="1943863"/>
            <a:ext cx="3781425" cy="2819400"/>
          </a:xfrm>
          <a:prstGeom prst="rect">
            <a:avLst/>
          </a:prstGeom>
          <a:noFill/>
          <a:ln>
            <a:noFill/>
          </a:ln>
        </p:spPr>
      </p:pic>
      <p:pic>
        <p:nvPicPr>
          <p:cNvPr id="186" name="Google Shape;186;p21"/>
          <p:cNvPicPr preferRelativeResize="0"/>
          <p:nvPr/>
        </p:nvPicPr>
        <p:blipFill>
          <a:blip r:embed="rId4">
            <a:alphaModFix/>
          </a:blip>
          <a:stretch>
            <a:fillRect/>
          </a:stretch>
        </p:blipFill>
        <p:spPr>
          <a:xfrm>
            <a:off x="371025" y="1929575"/>
            <a:ext cx="3781425" cy="2847975"/>
          </a:xfrm>
          <a:prstGeom prst="rect">
            <a:avLst/>
          </a:prstGeom>
          <a:noFill/>
          <a:ln>
            <a:noFill/>
          </a:ln>
        </p:spPr>
      </p:pic>
      <p:sp>
        <p:nvSpPr>
          <p:cNvPr id="187" name="Google Shape;187;p21"/>
          <p:cNvSpPr txBox="1"/>
          <p:nvPr/>
        </p:nvSpPr>
        <p:spPr>
          <a:xfrm>
            <a:off x="371025" y="1634050"/>
            <a:ext cx="21720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Magnitude 6.5 and above</a:t>
            </a:r>
            <a:endParaRPr>
              <a:latin typeface="Calibri"/>
              <a:ea typeface="Calibri"/>
              <a:cs typeface="Calibri"/>
              <a:sym typeface="Calibri"/>
            </a:endParaRPr>
          </a:p>
        </p:txBody>
      </p:sp>
      <p:sp>
        <p:nvSpPr>
          <p:cNvPr id="188" name="Google Shape;188;p21"/>
          <p:cNvSpPr txBox="1"/>
          <p:nvPr/>
        </p:nvSpPr>
        <p:spPr>
          <a:xfrm>
            <a:off x="4407075" y="1645450"/>
            <a:ext cx="22437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Magnitude 7.0 and above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89" name="Google Shape;189;p21"/>
          <p:cNvSpPr txBox="1"/>
          <p:nvPr/>
        </p:nvSpPr>
        <p:spPr>
          <a:xfrm>
            <a:off x="4349550" y="1418275"/>
            <a:ext cx="34932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Biggest quakes are around the Ring of Fire</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